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55"/>
    <p:restoredTop sz="94599"/>
  </p:normalViewPr>
  <p:slideViewPr>
    <p:cSldViewPr snapToGrid="0" snapToObjects="1">
      <p:cViewPr varScale="1">
        <p:scale>
          <a:sx n="120" d="100"/>
          <a:sy n="120" d="100"/>
        </p:scale>
        <p:origin x="18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98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44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12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01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940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3288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1182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05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349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5660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35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85582">
                <a:lumMod val="100000"/>
                <a:alpha val="72000"/>
              </a:srgbClr>
            </a:gs>
            <a:gs pos="0">
              <a:schemeClr val="accent4">
                <a:lumMod val="75000"/>
                <a:alpha val="74000"/>
              </a:schemeClr>
            </a:gs>
            <a:gs pos="75000">
              <a:schemeClr val="accent4">
                <a:lumMod val="88000"/>
                <a:lumOff val="12000"/>
              </a:schemeClr>
            </a:gs>
            <a:gs pos="4800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F146D-9E2F-0B46-8CF2-E15A7428180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86B2D-1DC4-934C-B94C-D0B1D5101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71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21712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SERWIS INTERNETOWY DO ZARZĄDZANIA SZKOŁĄ</a:t>
            </a:r>
            <a:endParaRPr lang="ru-RU" b="1" dirty="0">
              <a:solidFill>
                <a:schemeClr val="bg1"/>
              </a:solidFill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A45B37-9E94-A642-9A7C-F7809C8C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777" y="5202238"/>
            <a:ext cx="5065058" cy="1655762"/>
          </a:xfrm>
        </p:spPr>
        <p:txBody>
          <a:bodyPr/>
          <a:lstStyle/>
          <a:p>
            <a:pPr algn="r"/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Wykonał: </a:t>
            </a:r>
            <a:r>
              <a:rPr lang="pl-PL" noProof="1">
                <a:solidFill>
                  <a:schemeClr val="bg1"/>
                </a:solidFill>
                <a:latin typeface="Athelas" panose="02000503000000020003" pitchFamily="2" charset="0"/>
              </a:rPr>
              <a:t>Mykyta Vovk</a:t>
            </a:r>
          </a:p>
          <a:p>
            <a:pPr algn="r"/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Promotor: Antoni Szczepański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DF183B-8BCA-514C-9B35-BE466E58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633" y="420686"/>
            <a:ext cx="3172729" cy="24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45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2047"/>
            <a:ext cx="12192000" cy="1443318"/>
          </a:xfrm>
        </p:spPr>
        <p:txBody>
          <a:bodyPr>
            <a:noAutofit/>
          </a:bodyPr>
          <a:lstStyle/>
          <a:p>
            <a:r>
              <a:rPr lang="pl-PL" sz="4800" b="1" dirty="0">
                <a:solidFill>
                  <a:schemeClr val="bg1"/>
                </a:solidFill>
                <a:latin typeface="Athelas" panose="02000503000000020003" pitchFamily="2" charset="0"/>
              </a:rPr>
              <a:t>ORGANIZACJA I PODZIAŁ</a:t>
            </a:r>
            <a:br>
              <a:rPr lang="pl-PL" sz="4800" b="1" dirty="0">
                <a:solidFill>
                  <a:schemeClr val="bg1"/>
                </a:solidFill>
                <a:latin typeface="Athelas" panose="02000503000000020003" pitchFamily="2" charset="0"/>
              </a:rPr>
            </a:br>
            <a:r>
              <a:rPr lang="pl-PL" sz="4800" b="1" dirty="0">
                <a:solidFill>
                  <a:schemeClr val="bg1"/>
                </a:solidFill>
                <a:latin typeface="Athelas" panose="02000503000000020003" pitchFamily="2" charset="0"/>
              </a:rPr>
              <a:t>FUNKCJONALNOŚCI UŻYTKOWNIKÓW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13050-48D7-0840-B10E-239DF480B59B}"/>
              </a:ext>
            </a:extLst>
          </p:cNvPr>
          <p:cNvSpPr txBox="1"/>
          <p:nvPr/>
        </p:nvSpPr>
        <p:spPr>
          <a:xfrm>
            <a:off x="0" y="184920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dirty="0">
                <a:solidFill>
                  <a:schemeClr val="bg1"/>
                </a:solidFill>
              </a:rPr>
              <a:t>	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Realizując serwis do zarządzania szkołą, użytkownikom należałoby przypisać role, co oznacza, że uczniowie, nauczyciele i administracja mieliby swoje oddzielne role i funkcje. To rozwiązanie wymaga utworzenia różnych praw dostępu do danych dla każdego użytkownika. 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675E33-9282-C04D-9371-009F430B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3028712"/>
            <a:ext cx="7207624" cy="32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4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43318"/>
          </a:xfrm>
        </p:spPr>
        <p:txBody>
          <a:bodyPr/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  <a:t>FUNKCJONALNOŚĆ UCZNIÓW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86EA7-8271-EB46-AB9E-9CA444C36E81}"/>
              </a:ext>
            </a:extLst>
          </p:cNvPr>
          <p:cNvSpPr txBox="1"/>
          <p:nvPr/>
        </p:nvSpPr>
        <p:spPr>
          <a:xfrm>
            <a:off x="649942" y="1779687"/>
            <a:ext cx="102063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Logowanie do serwisu z prawami ucznia.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Oglądanie wszystkich ocen otrzymanych przez ucznia, ze wszystkich przedmiotów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Oglądanie uzyskanej frekwencji przez ucznia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Oglądanie planu zajęć na każdy tydzień oraz możliwość poglądu ocen i frekwencji uzyskanych przez ucznia w ciągu wybranego tygodnia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Oglądanie wszystkich zadań domowych w ciągu wybranego tygodnia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Przeglądanie wszystkich sprawdzianów na najbliższe cztery tygodnia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Przeglądanie informacji o szkole oraz o nauczycielach prowadzących zajęcia u zalogowanego ucznia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Przeglądanie danych osobistych oraz możliwość ich zmiany</a:t>
            </a:r>
          </a:p>
          <a:p>
            <a:endParaRPr lang="pl-PL" dirty="0"/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26F8CB1-1C13-BB47-8197-B2DEC636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969" y="2104657"/>
            <a:ext cx="3169024" cy="31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77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43318"/>
          </a:xfrm>
        </p:spPr>
        <p:txBody>
          <a:bodyPr/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  <a:t>FUNKCJONALNOŚĆ NAUCZYCIELI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86EA7-8271-EB46-AB9E-9CA444C36E81}"/>
              </a:ext>
            </a:extLst>
          </p:cNvPr>
          <p:cNvSpPr txBox="1"/>
          <p:nvPr/>
        </p:nvSpPr>
        <p:spPr>
          <a:xfrm>
            <a:off x="649941" y="1779687"/>
            <a:ext cx="108921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Logowanie do serwisu z prawami nauczyciela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Wpisywania i przeglądanie ocen dla uczniów wybranej klasy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Wpisywania i przeglądanie frekwencji dla uczniów wybranej klasy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Dodawania tematu oraz nazwę sprawdzianów które odbędą się dla wybranej klasy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Oglądania planu zajęć na każdy tydzień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Przeglądania informacji o szkole oraz o uczniach, w których nauczyciel jest wychowawcą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Przeglądanie danych osobistych oraz możliwość ich zmiany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Wpisywanie tematu zajęć dla wybranego zajęcia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Wpisywanie zadania domowego dla wybranego zajęcia</a:t>
            </a:r>
          </a:p>
          <a:p>
            <a:endParaRPr lang="pl-PL" dirty="0"/>
          </a:p>
          <a:p>
            <a:endParaRPr lang="pl-PL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46C397-961E-3849-BB69-62BE858C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680" y="1255059"/>
            <a:ext cx="2760320" cy="389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6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320800"/>
          </a:xfrm>
        </p:spPr>
        <p:txBody>
          <a:bodyPr>
            <a:noAutofit/>
          </a:bodyPr>
          <a:lstStyle/>
          <a:p>
            <a:r>
              <a:rPr lang="pl-PL" sz="4800" b="1" dirty="0">
                <a:solidFill>
                  <a:schemeClr val="bg1"/>
                </a:solidFill>
                <a:latin typeface="Athelas" panose="02000503000000020003" pitchFamily="2" charset="0"/>
              </a:rPr>
              <a:t>FUNKCJONALNOŚĆ ADMINISTRATORA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86EA7-8271-EB46-AB9E-9CA444C36E81}"/>
              </a:ext>
            </a:extLst>
          </p:cNvPr>
          <p:cNvSpPr txBox="1"/>
          <p:nvPr/>
        </p:nvSpPr>
        <p:spPr>
          <a:xfrm>
            <a:off x="649941" y="1779687"/>
            <a:ext cx="948914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</a:rPr>
              <a:t>Logowanie do serwisu z prawami administratora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</a:rPr>
              <a:t>Dodawanie uczniów do bazy danych oraz możliwość ich edycji oraz możliwość ich usuwania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</a:rPr>
              <a:t>Wyszukiwanie uczniów za pomocą wybranych filtrów, takich jak: klasa w której znajduje się uczeń, imię lub nazwisko itp.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</a:rPr>
              <a:t>Dodawanie nauczycieli do bazy danych oraz możliwość ich edycji oraz możliwość ich usuwania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</a:rPr>
              <a:t>Wyszukiwanie nauczycieli za pomocą wybranych filtrów.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</a:rPr>
              <a:t>Dodawanie nazwy przedmiotów do bazy danych oraz ich usuwania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</a:rPr>
              <a:t>Dodawanie i usuwanie zajęć dla wybranej klasy.</a:t>
            </a:r>
          </a:p>
          <a:p>
            <a:pPr marL="285750" indent="-285750">
              <a:buFont typeface="Wingdings" pitchFamily="2" charset="2"/>
              <a:buChar char="q"/>
            </a:pP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pl-PL" dirty="0">
                <a:solidFill>
                  <a:schemeClr val="bg1"/>
                </a:solidFill>
              </a:rPr>
              <a:t>Tworzenie planu zajęć dla wybranej klasy</a:t>
            </a:r>
          </a:p>
          <a:p>
            <a:endParaRPr lang="pl-PL" dirty="0"/>
          </a:p>
          <a:p>
            <a:endParaRPr lang="pl-PL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C59FCB-5BDE-C943-83E4-FF7B4E74E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436" y="2418619"/>
            <a:ext cx="1761564" cy="17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8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43318"/>
          </a:xfrm>
        </p:spPr>
        <p:txBody>
          <a:bodyPr>
            <a:normAutofit fontScale="90000"/>
          </a:bodyPr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  <a:t>TWORZENIE BACKENDU SERWISU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86EA7-8271-EB46-AB9E-9CA444C36E81}"/>
              </a:ext>
            </a:extLst>
          </p:cNvPr>
          <p:cNvSpPr txBox="1"/>
          <p:nvPr/>
        </p:nvSpPr>
        <p:spPr>
          <a:xfrm>
            <a:off x="5186083" y="2045697"/>
            <a:ext cx="61901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W tym etapie zostało stworzono wiele klas oraz pakietów Java, za pomocą których, projekt został podzielony na części. Po stworzeniu tych pakietów i dodawania do nich klasów, drzewo projektu zostało prawidłowo uporządkowane. Każdy pakiet zawiera klasy odpowiadające swojemu przeznaczeniu. Na przykład: pakiet „</a:t>
            </a:r>
            <a:r>
              <a:rPr lang="pl-PL" sz="2000" dirty="0" err="1">
                <a:solidFill>
                  <a:schemeClr val="bg1"/>
                </a:solidFill>
                <a:latin typeface="Athelas" panose="02000503000000020003" pitchFamily="2" charset="0"/>
              </a:rPr>
              <a:t>config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” zawiera tylko klasy, w których jest opisana konfiguracja projektu, pakiet „</a:t>
            </a:r>
            <a:r>
              <a:rPr lang="pl-PL" sz="2000" dirty="0" err="1">
                <a:solidFill>
                  <a:schemeClr val="bg1"/>
                </a:solidFill>
                <a:latin typeface="Athelas" panose="02000503000000020003" pitchFamily="2" charset="0"/>
              </a:rPr>
              <a:t>controller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”  zawiera tylko kontrolery, itp.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196309-A328-4349-B6F8-93C63962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6" y="2047315"/>
            <a:ext cx="4527924" cy="23722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7B2F01-8D1B-FE40-AFC5-8D42F8B2C8E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t="60389" r="24245"/>
          <a:stretch/>
        </p:blipFill>
        <p:spPr>
          <a:xfrm>
            <a:off x="6461312" y="5087873"/>
            <a:ext cx="3639670" cy="9399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E38AD8-9619-6F4F-A20B-949941581DB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7" y="5145222"/>
            <a:ext cx="4527924" cy="8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4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43318"/>
          </a:xfrm>
        </p:spPr>
        <p:txBody>
          <a:bodyPr>
            <a:normAutofit fontScale="90000"/>
          </a:bodyPr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  <a:t>TWORZENIE FRONTENDU SERWISU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86EA7-8271-EB46-AB9E-9CA444C36E81}"/>
              </a:ext>
            </a:extLst>
          </p:cNvPr>
          <p:cNvSpPr txBox="1"/>
          <p:nvPr/>
        </p:nvSpPr>
        <p:spPr>
          <a:xfrm>
            <a:off x="5186082" y="2047315"/>
            <a:ext cx="6701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W tym etapie zostało stworzono wiele katalogów oraz plików przeznaczonych do wyświetlenia danych z BD. W katalogu „WEB-INF” znajdują się wyłącznie pliki, które korzystają z technologii JSP (Java Server </a:t>
            </a:r>
            <a:r>
              <a:rPr lang="pl-PL" sz="2000" dirty="0" err="1">
                <a:solidFill>
                  <a:schemeClr val="bg1"/>
                </a:solidFill>
                <a:latin typeface="Athelas" panose="02000503000000020003" pitchFamily="2" charset="0"/>
              </a:rPr>
              <a:t>Pages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). Ta technologia pozwala na wykorzystywanie obiektów z kodu Java i generuje zwykłą HTML stronę. Do tych plików są podłączone pliki stylów CSS, które znajdują się w katalogu „</a:t>
            </a:r>
            <a:r>
              <a:rPr lang="pl-PL" sz="2000" dirty="0" err="1">
                <a:solidFill>
                  <a:schemeClr val="bg1"/>
                </a:solidFill>
                <a:latin typeface="Athelas" panose="02000503000000020003" pitchFamily="2" charset="0"/>
              </a:rPr>
              <a:t>resources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/</a:t>
            </a:r>
            <a:r>
              <a:rPr lang="pl-PL" sz="2000" dirty="0" err="1">
                <a:solidFill>
                  <a:schemeClr val="bg1"/>
                </a:solidFill>
                <a:latin typeface="Athelas" panose="02000503000000020003" pitchFamily="2" charset="0"/>
              </a:rPr>
              <a:t>css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”. Także dla dodawania różnych rysunków, które będą widocznymi na stronach, został stworzony katalog „</a:t>
            </a:r>
            <a:r>
              <a:rPr lang="pl-PL" sz="2000" dirty="0" err="1">
                <a:solidFill>
                  <a:schemeClr val="bg1"/>
                </a:solidFill>
                <a:latin typeface="Athelas" panose="02000503000000020003" pitchFamily="2" charset="0"/>
              </a:rPr>
              <a:t>resources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/</a:t>
            </a:r>
            <a:r>
              <a:rPr lang="pl-PL" sz="2000" dirty="0" err="1">
                <a:solidFill>
                  <a:schemeClr val="bg1"/>
                </a:solidFill>
                <a:latin typeface="Athelas" panose="02000503000000020003" pitchFamily="2" charset="0"/>
              </a:rPr>
              <a:t>images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”.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0F3387-7FB5-5346-88FF-F4D3076C4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41"/>
          <a:stretch/>
        </p:blipFill>
        <p:spPr>
          <a:xfrm>
            <a:off x="589430" y="1763431"/>
            <a:ext cx="3857064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CDE99B-73FF-6249-95E2-6C2AB20DE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49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B5CBA9-9B3D-0441-B958-F049D853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59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CE29B6-5FED-364E-A68B-A56D0209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7B07E2-B024-7442-B904-144E2293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3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43318"/>
          </a:xfrm>
        </p:spPr>
        <p:txBody>
          <a:bodyPr/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  <a:t>CEL PRACY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A45B37-9E94-A642-9A7C-F7809C8C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7775" y="2273205"/>
            <a:ext cx="8584225" cy="4584795"/>
          </a:xfrm>
        </p:spPr>
        <p:txBody>
          <a:bodyPr>
            <a:normAutofit/>
          </a:bodyPr>
          <a:lstStyle/>
          <a:p>
            <a:pPr algn="just"/>
            <a:r>
              <a:rPr lang="pl-PL" dirty="0">
                <a:solidFill>
                  <a:schemeClr val="bg1"/>
                </a:solidFill>
              </a:rPr>
              <a:t>	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Celem tego tematu jest zrealizowanie serwisu który umożliwia zdalne załatwianie spraw związanych z tokiem szkolenia. Taki serwis może pomóc przejść od papierowej do cyfrowej formy procesu uczenia się, co pomaga administracji szkoły, nauczycielom i uczniom. Oznacza to, że uczniowie mogą przeglądać swoje oceny, zadania domowe, frekwencję bezpośrednio za pomocą takiej usługi, a nauczyciele mogą wpisywać oceny, sprawdzać frekwencję uczniów i dodawać zadania domowe. Administracja szkoły może odejść od papierowego archiwum i prowadzić elektroniczną dokumentację swoich uczniów i nauczycieli.</a:t>
            </a:r>
          </a:p>
          <a:p>
            <a:pPr algn="just"/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59CDF8-2E5A-0B48-B424-2DDD67DF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9162">
            <a:off x="239834" y="1501434"/>
            <a:ext cx="3182208" cy="31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50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93342C-D541-204C-9950-3FB0DAB2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0C990AD-5F68-D348-9DF0-D8920736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06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183D9C-B283-B443-AFB9-4ACBE205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5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7626BB-BB67-4D45-B6EF-0919C692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51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4C05B-06C0-6F4B-9717-FF21BC16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98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D59A72-2F46-F34D-8F1B-9559EA5FD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0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4D50A1-9C77-6348-BE2F-A524A2B9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15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072CA2D-1899-A849-A659-4E376B73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60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989865-88A6-EC46-A9C0-54C660C3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43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51FEA5-0A19-944C-9DF2-FD9AF086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2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43318"/>
          </a:xfrm>
        </p:spPr>
        <p:txBody>
          <a:bodyPr/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  <a:t>IMPLEMENTACJA SERWISU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A45B37-9E94-A642-9A7C-F7809C8C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2564" y="2545976"/>
            <a:ext cx="6239435" cy="4004656"/>
          </a:xfrm>
        </p:spPr>
        <p:txBody>
          <a:bodyPr>
            <a:normAutofit/>
          </a:bodyPr>
          <a:lstStyle/>
          <a:p>
            <a:pPr algn="just"/>
            <a:r>
              <a:rPr lang="pl-PL" sz="2000" dirty="0">
                <a:solidFill>
                  <a:schemeClr val="bg1"/>
                </a:solidFill>
              </a:rPr>
              <a:t>	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Implementacja serwisu do zarządzania szkołą polega na stworzeniu strony internetowej z własnym interfejsem i funkcjonalnością do pracy z danymi. Taki serwis można utworzyć na podstawie programów architektury MVC (Model-</a:t>
            </a:r>
            <a:r>
              <a:rPr lang="pl-PL" sz="2000" dirty="0" err="1">
                <a:solidFill>
                  <a:schemeClr val="bg1"/>
                </a:solidFill>
                <a:latin typeface="Athelas" panose="02000503000000020003" pitchFamily="2" charset="0"/>
              </a:rPr>
              <a:t>View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-Controller). Architektura MVC pozwala na podział kodu aplikacji na 3 części: Model (Model), Widok (</a:t>
            </a:r>
            <a:r>
              <a:rPr lang="pl-PL" sz="2000" dirty="0" err="1">
                <a:solidFill>
                  <a:schemeClr val="bg1"/>
                </a:solidFill>
                <a:latin typeface="Athelas" panose="02000503000000020003" pitchFamily="2" charset="0"/>
              </a:rPr>
              <a:t>View</a:t>
            </a:r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) i Kontroler (Controller). </a:t>
            </a:r>
            <a:endParaRPr lang="pl-PL" dirty="0">
              <a:solidFill>
                <a:schemeClr val="bg1"/>
              </a:solidFill>
              <a:latin typeface="Athelas" panose="02000503000000020003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57D394-E380-614C-834C-CCF09450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1" y="2423037"/>
            <a:ext cx="5271247" cy="24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98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D02FC2-582B-1B4A-9070-403F4BDF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35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82A3CF-009C-E647-94CC-75A60BCA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10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7A050B-1C46-3B42-97BC-3C04A0E2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07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1A411B-18DA-EE4F-9BD9-3247288C7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84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467158-152A-794E-8469-869ACB23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2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F2C061-54AD-F748-91CD-EE8AD6B1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9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D1FF96-E0F0-2A40-B379-E151D1184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0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387D84-95A9-FE45-A155-2C5D3700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90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9648"/>
            <a:ext cx="12192000" cy="1224426"/>
          </a:xfrm>
        </p:spPr>
        <p:txBody>
          <a:bodyPr>
            <a:normAutofit/>
          </a:bodyPr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DZIĘKUJĘ ZA UWAGĘ</a:t>
            </a:r>
            <a:endParaRPr lang="ru-RU" b="1" dirty="0">
              <a:solidFill>
                <a:schemeClr val="bg1"/>
              </a:solidFill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2458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85582">
                <a:lumMod val="100000"/>
                <a:alpha val="72000"/>
              </a:srgbClr>
            </a:gs>
            <a:gs pos="0">
              <a:schemeClr val="accent4">
                <a:lumMod val="75000"/>
                <a:alpha val="74000"/>
              </a:schemeClr>
            </a:gs>
            <a:gs pos="75000">
              <a:schemeClr val="accent4">
                <a:lumMod val="88000"/>
                <a:lumOff val="12000"/>
                <a:alpha val="72000"/>
              </a:schemeClr>
            </a:gs>
            <a:gs pos="55000">
              <a:schemeClr val="accent4">
                <a:lumMod val="60000"/>
                <a:lumOff val="40000"/>
                <a:alpha val="82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4622"/>
            <a:ext cx="12192000" cy="1443318"/>
          </a:xfrm>
        </p:spPr>
        <p:txBody>
          <a:bodyPr>
            <a:normAutofit fontScale="90000"/>
          </a:bodyPr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  <a:t>NARZĘDZIA INFORMATYCZNE DO REALIZACJI SERWISU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54F247-A8BB-374F-A3D3-9365F3B3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23" y="1767940"/>
            <a:ext cx="1512583" cy="17816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39D1A9-EC7F-874B-B17C-533D8303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88"/>
          <a:stretch/>
        </p:blipFill>
        <p:spPr>
          <a:xfrm>
            <a:off x="2779058" y="1766582"/>
            <a:ext cx="2016748" cy="178305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C652C2C-E9B7-3549-84AA-26864AA7F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24" b="26912"/>
          <a:stretch/>
        </p:blipFill>
        <p:spPr>
          <a:xfrm>
            <a:off x="4885764" y="1956203"/>
            <a:ext cx="4573031" cy="91386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5274DC6-D011-6149-814E-DF93CE8D5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696" y="2984843"/>
            <a:ext cx="2577581" cy="170927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4E15242-8E63-0343-A4B5-B64551821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28" y="4102741"/>
            <a:ext cx="2426447" cy="242644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0C1CE3-AFCA-474A-807E-9FB75A40D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3088" y="4306913"/>
            <a:ext cx="2134848" cy="203274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B82FF3E-8562-9140-AD1B-50080AC75F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8724" y="4991593"/>
            <a:ext cx="5307106" cy="121483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F211CBD-24FD-D249-9BFF-E084776848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341" y="3640621"/>
            <a:ext cx="1053493" cy="105349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EFCA400-80D7-F04D-85F6-3D7007EFAE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9672" y="2238408"/>
            <a:ext cx="1476933" cy="147693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0190760-5823-4A41-9A64-012A2F0242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0307" y="4694114"/>
            <a:ext cx="1504261" cy="135853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A55DDBA-3D97-FF44-A843-134CE93C94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6754" y="2927532"/>
            <a:ext cx="1766582" cy="17665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662361-A4C7-674D-8959-BB941938DB43}"/>
              </a:ext>
            </a:extLst>
          </p:cNvPr>
          <p:cNvSpPr txBox="1"/>
          <p:nvPr/>
        </p:nvSpPr>
        <p:spPr>
          <a:xfrm>
            <a:off x="7576091" y="475186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noProof="1">
                <a:solidFill>
                  <a:schemeClr val="bg1"/>
                </a:solidFill>
                <a:latin typeface="Arial Rounded MT Bold" panose="020F0704030504030204" pitchFamily="34" charset="0"/>
              </a:rPr>
              <a:t>Intellij</a:t>
            </a:r>
            <a:r>
              <a:rPr lang="pl-PL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IDEA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A59A5-08B9-C74A-BE3D-426D681ACDF4}"/>
              </a:ext>
            </a:extLst>
          </p:cNvPr>
          <p:cNvSpPr txBox="1"/>
          <p:nvPr/>
        </p:nvSpPr>
        <p:spPr>
          <a:xfrm>
            <a:off x="9677534" y="3733409"/>
            <a:ext cx="232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MySQL </a:t>
            </a:r>
            <a:r>
              <a:rPr lang="pl-PL" b="1" noProof="1">
                <a:solidFill>
                  <a:schemeClr val="bg1"/>
                </a:solidFill>
                <a:latin typeface="Arial Rounded MT Bold" panose="020F0704030504030204" pitchFamily="34" charset="0"/>
              </a:rPr>
              <a:t>WorkBench</a:t>
            </a:r>
            <a:endParaRPr lang="pl-PL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603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43318"/>
          </a:xfrm>
        </p:spPr>
        <p:txBody>
          <a:bodyPr/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  <a:t>ETAPY TWORZENIA SERWISU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90310-DD09-FB47-98D4-C16A7EB56394}"/>
              </a:ext>
            </a:extLst>
          </p:cNvPr>
          <p:cNvSpPr txBox="1"/>
          <p:nvPr/>
        </p:nvSpPr>
        <p:spPr>
          <a:xfrm>
            <a:off x="1" y="1748118"/>
            <a:ext cx="1152861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l-PL" sz="2400" dirty="0">
                <a:solidFill>
                  <a:schemeClr val="bg1"/>
                </a:solidFill>
                <a:latin typeface="Athelas" panose="02000503000000020003" pitchFamily="2" charset="0"/>
              </a:rPr>
              <a:t>Proces tworzenia serwisu można rozdzielić na osobne etapy: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pl-PL" sz="2400" dirty="0">
                <a:solidFill>
                  <a:schemeClr val="bg1"/>
                </a:solidFill>
                <a:latin typeface="Athelas" panose="02000503000000020003" pitchFamily="2" charset="0"/>
              </a:rPr>
              <a:t>Tworzenia nowego projektu w środowisku programistycznym </a:t>
            </a:r>
            <a:r>
              <a:rPr lang="pl-PL" sz="2400" dirty="0" err="1">
                <a:solidFill>
                  <a:schemeClr val="bg1"/>
                </a:solidFill>
                <a:latin typeface="Athelas" panose="02000503000000020003" pitchFamily="2" charset="0"/>
              </a:rPr>
              <a:t>Intellij</a:t>
            </a:r>
            <a:r>
              <a:rPr lang="pl-PL" sz="2400" dirty="0">
                <a:solidFill>
                  <a:schemeClr val="bg1"/>
                </a:solidFill>
                <a:latin typeface="Athelas" panose="02000503000000020003" pitchFamily="2" charset="0"/>
              </a:rPr>
              <a:t> IDEA i ustawienia niezbędnej konfiguracji budowania projektu,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pl-PL" sz="2400" dirty="0">
                <a:solidFill>
                  <a:schemeClr val="bg1"/>
                </a:solidFill>
                <a:latin typeface="Athelas" panose="02000503000000020003" pitchFamily="2" charset="0"/>
              </a:rPr>
              <a:t>Tworzenia relacyjnej bazy danych,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pl-PL" sz="2400" dirty="0">
                <a:solidFill>
                  <a:schemeClr val="bg1"/>
                </a:solidFill>
                <a:latin typeface="Athelas" panose="02000503000000020003" pitchFamily="2" charset="0"/>
              </a:rPr>
              <a:t>Organizacja i podział funkcjonalności użytkowników,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pl-PL" sz="2400" dirty="0">
                <a:solidFill>
                  <a:schemeClr val="bg1"/>
                </a:solidFill>
                <a:latin typeface="Athelas" panose="02000503000000020003" pitchFamily="2" charset="0"/>
              </a:rPr>
              <a:t>Tworzenia </a:t>
            </a:r>
            <a:r>
              <a:rPr lang="pl-PL" sz="2400" dirty="0" err="1">
                <a:solidFill>
                  <a:schemeClr val="bg1"/>
                </a:solidFill>
                <a:latin typeface="Athelas" panose="02000503000000020003" pitchFamily="2" charset="0"/>
              </a:rPr>
              <a:t>backendu</a:t>
            </a:r>
            <a:r>
              <a:rPr lang="pl-PL" sz="2400" dirty="0">
                <a:solidFill>
                  <a:schemeClr val="bg1"/>
                </a:solidFill>
                <a:latin typeface="Athelas" panose="02000503000000020003" pitchFamily="2" charset="0"/>
              </a:rPr>
              <a:t> serwisu,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pl-PL" sz="2400" dirty="0">
                <a:solidFill>
                  <a:schemeClr val="bg1"/>
                </a:solidFill>
                <a:latin typeface="Athelas" panose="02000503000000020003" pitchFamily="2" charset="0"/>
              </a:rPr>
              <a:t>Tworzenia </a:t>
            </a:r>
            <a:r>
              <a:rPr lang="pl-PL" sz="2400" dirty="0" err="1">
                <a:solidFill>
                  <a:schemeClr val="bg1"/>
                </a:solidFill>
                <a:latin typeface="Athelas" panose="02000503000000020003" pitchFamily="2" charset="0"/>
              </a:rPr>
              <a:t>frontendu</a:t>
            </a:r>
            <a:r>
              <a:rPr lang="pl-PL" sz="2400" dirty="0">
                <a:solidFill>
                  <a:schemeClr val="bg1"/>
                </a:solidFill>
                <a:latin typeface="Athelas" panose="02000503000000020003" pitchFamily="2" charset="0"/>
              </a:rPr>
              <a:t> serwisu.</a:t>
            </a:r>
          </a:p>
          <a:p>
            <a:pPr marL="342900" indent="-342900">
              <a:buFont typeface="Wingdings" pitchFamily="2" charset="2"/>
              <a:buChar char="q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79FCF5-6204-2B49-9180-A27CD04B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13" y="2519082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6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43318"/>
          </a:xfrm>
        </p:spPr>
        <p:txBody>
          <a:bodyPr/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  <a:t>UTWORZENIE PROJEKTU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A45B37-9E94-A642-9A7C-F7809C8C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7775" y="2273205"/>
            <a:ext cx="8584225" cy="4584795"/>
          </a:xfrm>
        </p:spPr>
        <p:txBody>
          <a:bodyPr>
            <a:normAutofit/>
          </a:bodyPr>
          <a:lstStyle/>
          <a:p>
            <a:pPr algn="l"/>
            <a:r>
              <a:rPr lang="pl-PL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3FCFC-C4C6-C14E-BA0A-60CA230540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7" y="3668769"/>
            <a:ext cx="5688330" cy="27317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0B20D2-9AF0-FC4B-9105-52201591B2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958" y="1766309"/>
            <a:ext cx="3835400" cy="4634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213050-48D7-0840-B10E-239DF480B59B}"/>
              </a:ext>
            </a:extLst>
          </p:cNvPr>
          <p:cNvSpPr txBox="1"/>
          <p:nvPr/>
        </p:nvSpPr>
        <p:spPr>
          <a:xfrm>
            <a:off x="546847" y="1678880"/>
            <a:ext cx="6860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Środowisko programistyczne </a:t>
            </a:r>
            <a:r>
              <a:rPr lang="pl-PL" dirty="0" err="1">
                <a:solidFill>
                  <a:schemeClr val="bg1"/>
                </a:solidFill>
                <a:latin typeface="Athelas" panose="02000503000000020003" pitchFamily="2" charset="0"/>
              </a:rPr>
              <a:t>Intellij</a:t>
            </a: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 Idea pozwala na tworzenie projektów różnego typu. Dla serwisu zarządzania szkołą potrzebnym było wybrać odpowiednie ustawienia podczas zaczynania projektu. W oknie „New Project” programu został wybrany punkt „Spring </a:t>
            </a:r>
            <a:r>
              <a:rPr lang="pl-PL" dirty="0" err="1">
                <a:solidFill>
                  <a:schemeClr val="bg1"/>
                </a:solidFill>
                <a:latin typeface="Athelas" panose="02000503000000020003" pitchFamily="2" charset="0"/>
              </a:rPr>
              <a:t>Initializr</a:t>
            </a: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”, który pomaga utworzyć Spring </a:t>
            </a:r>
            <a:r>
              <a:rPr lang="pl-PL" dirty="0" err="1">
                <a:solidFill>
                  <a:schemeClr val="bg1"/>
                </a:solidFill>
                <a:latin typeface="Athelas" panose="02000503000000020003" pitchFamily="2" charset="0"/>
              </a:rPr>
              <a:t>Boot</a:t>
            </a: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 aplikację, wraz z dodatkowymi zależnościami i charakterystykami.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97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7066"/>
            <a:ext cx="12192000" cy="1443318"/>
          </a:xfrm>
        </p:spPr>
        <p:txBody>
          <a:bodyPr>
            <a:noAutofit/>
          </a:bodyPr>
          <a:lstStyle/>
          <a:p>
            <a:r>
              <a:rPr lang="pl-PL" sz="5400" b="1" dirty="0">
                <a:solidFill>
                  <a:schemeClr val="bg1"/>
                </a:solidFill>
                <a:latin typeface="Athelas" panose="02000503000000020003" pitchFamily="2" charset="0"/>
              </a:rPr>
              <a:t>USTAWIENIA URUCHOMIENIA PROJEKTU 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A45B37-9E94-A642-9A7C-F7809C8C0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7775" y="2273205"/>
            <a:ext cx="8584225" cy="4584795"/>
          </a:xfrm>
        </p:spPr>
        <p:txBody>
          <a:bodyPr>
            <a:normAutofit/>
          </a:bodyPr>
          <a:lstStyle/>
          <a:p>
            <a:pPr algn="l"/>
            <a:r>
              <a:rPr lang="pl-PL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13050-48D7-0840-B10E-239DF480B59B}"/>
              </a:ext>
            </a:extLst>
          </p:cNvPr>
          <p:cNvSpPr txBox="1"/>
          <p:nvPr/>
        </p:nvSpPr>
        <p:spPr>
          <a:xfrm>
            <a:off x="252983" y="2138326"/>
            <a:ext cx="59346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1"/>
                </a:solidFill>
              </a:rPr>
              <a:t>Uruchomienie projektu na serwerze lokalnym </a:t>
            </a:r>
            <a:r>
              <a:rPr lang="pl-PL" dirty="0" err="1">
                <a:solidFill>
                  <a:schemeClr val="bg1"/>
                </a:solidFill>
              </a:rPr>
              <a:t>TomCat</a:t>
            </a:r>
            <a:r>
              <a:rPr lang="pl-PL" dirty="0">
                <a:solidFill>
                  <a:schemeClr val="bg1"/>
                </a:solidFill>
              </a:rPr>
              <a:t> jest potrzebnym dlatego, żeby można było zobaczyć wygląd projektu w przeglądarce oraz sprawdzać poprawność działania tej czy innej stworzonej funkcji, za pomocą przeglądarki. Dla tego zadania najpierw potrzebnym było pobranie archiwum z serwerem z Internetu. Następnie, po rozpakowaniu tego archiwum, potrzebnym było skonfigurować środowisko </a:t>
            </a:r>
            <a:r>
              <a:rPr lang="pl-PL" dirty="0" err="1">
                <a:solidFill>
                  <a:schemeClr val="bg1"/>
                </a:solidFill>
              </a:rPr>
              <a:t>Intellij</a:t>
            </a:r>
            <a:r>
              <a:rPr lang="pl-PL" dirty="0">
                <a:solidFill>
                  <a:schemeClr val="bg1"/>
                </a:solidFill>
              </a:rPr>
              <a:t> Idea tak, aby po uruchomieniu projektu on był uruchomiony na potrzebnym serwerze. Z tego powodu, w ustawieniach uruchomienia został wybrany serwer </a:t>
            </a:r>
            <a:r>
              <a:rPr lang="pl-PL" dirty="0" err="1">
                <a:solidFill>
                  <a:schemeClr val="bg1"/>
                </a:solidFill>
              </a:rPr>
              <a:t>TomCat</a:t>
            </a:r>
            <a:r>
              <a:rPr lang="pl-PL" dirty="0">
                <a:solidFill>
                  <a:schemeClr val="bg1"/>
                </a:solidFill>
              </a:rPr>
              <a:t> i ścieżka  do katalogu, gdzie on się znajdował.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30CA82-192D-C541-BAB3-889AFB7B59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42" y="2042946"/>
            <a:ext cx="5575935" cy="38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4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5467"/>
            <a:ext cx="12192000" cy="1087718"/>
          </a:xfrm>
        </p:spPr>
        <p:txBody>
          <a:bodyPr>
            <a:noAutofit/>
          </a:bodyPr>
          <a:lstStyle/>
          <a:p>
            <a:r>
              <a:rPr lang="pl-PL" sz="4800" b="1" dirty="0">
                <a:solidFill>
                  <a:schemeClr val="bg1"/>
                </a:solidFill>
                <a:latin typeface="Athelas" panose="02000503000000020003" pitchFamily="2" charset="0"/>
              </a:rPr>
              <a:t>TWORZENIE RELACYJNEJ BAZY DANYCH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13050-48D7-0840-B10E-239DF480B59B}"/>
              </a:ext>
            </a:extLst>
          </p:cNvPr>
          <p:cNvSpPr txBox="1"/>
          <p:nvPr/>
        </p:nvSpPr>
        <p:spPr>
          <a:xfrm>
            <a:off x="268942" y="1678878"/>
            <a:ext cx="59346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>
                <a:solidFill>
                  <a:schemeClr val="bg1"/>
                </a:solidFill>
              </a:rPr>
              <a:t>	</a:t>
            </a: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Do przechowywania różnych danych związanych z serwisem, potrzebne jest zaprojektowanie i stworzenie bazy danych. Celem zaprojektowania BD jest organizacja wszystkich tabel, które powinni być oraz związki między nimi. </a:t>
            </a:r>
          </a:p>
          <a:p>
            <a:pPr algn="just"/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	Za pomocą </a:t>
            </a:r>
            <a:r>
              <a:rPr lang="pl-PL" dirty="0" err="1">
                <a:solidFill>
                  <a:schemeClr val="bg1"/>
                </a:solidFill>
                <a:latin typeface="Athelas" panose="02000503000000020003" pitchFamily="2" charset="0"/>
              </a:rPr>
              <a:t>frameworka</a:t>
            </a: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thelas" panose="02000503000000020003" pitchFamily="2" charset="0"/>
              </a:rPr>
              <a:t>Hibernate</a:t>
            </a: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, który jest implementacją specyfikacji JPA wraz z </a:t>
            </a:r>
            <a:r>
              <a:rPr lang="pl-PL" dirty="0" err="1">
                <a:solidFill>
                  <a:schemeClr val="bg1"/>
                </a:solidFill>
                <a:latin typeface="Athelas" panose="02000503000000020003" pitchFamily="2" charset="0"/>
              </a:rPr>
              <a:t>EntityManager</a:t>
            </a: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, tworzenie bazy danych ręcznie czy za pomocą MySQL Workbench nie jest konieczne. Bazę danych można stworzyć za pomocą klas Java, do których są przypisane odpowiednie adnotacje. Za pomocą adnotacji „@</a:t>
            </a:r>
            <a:r>
              <a:rPr lang="pl-PL" dirty="0" err="1">
                <a:solidFill>
                  <a:schemeClr val="bg1"/>
                </a:solidFill>
                <a:latin typeface="Athelas" panose="02000503000000020003" pitchFamily="2" charset="0"/>
              </a:rPr>
              <a:t>Entity</a:t>
            </a: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” oraz „@</a:t>
            </a:r>
            <a:r>
              <a:rPr lang="pl-PL" dirty="0" err="1">
                <a:solidFill>
                  <a:schemeClr val="bg1"/>
                </a:solidFill>
                <a:latin typeface="Athelas" panose="02000503000000020003" pitchFamily="2" charset="0"/>
              </a:rPr>
              <a:t>Table</a:t>
            </a:r>
            <a:r>
              <a:rPr lang="pl-PL" dirty="0">
                <a:solidFill>
                  <a:schemeClr val="bg1"/>
                </a:solidFill>
                <a:latin typeface="Athelas" panose="02000503000000020003" pitchFamily="2" charset="0"/>
              </a:rPr>
              <a:t>”, można stworzyć klasę i dodać do niej wszystkie potrzebne zmienne z różnymi właściwościami, które muszą być dodane do tabeli. Przy pierwszym uruchomieniu serwera tabele zostaną dodane do bazy danych, wraz z ich polami i właściwościami.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DAA611-64BB-E540-8614-D4A2B9C0623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878"/>
          <a:stretch/>
        </p:blipFill>
        <p:spPr>
          <a:xfrm>
            <a:off x="6470315" y="1678878"/>
            <a:ext cx="5605145" cy="47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46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7B906-2912-5041-B5F3-647E11888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2047"/>
            <a:ext cx="12192000" cy="1443318"/>
          </a:xfrm>
        </p:spPr>
        <p:txBody>
          <a:bodyPr>
            <a:normAutofit fontScale="90000"/>
          </a:bodyPr>
          <a:lstStyle/>
          <a:p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  <a:t>TWORZENIE DIAGRAMU </a:t>
            </a:r>
            <a:b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</a:br>
            <a:r>
              <a:rPr lang="pl-PL" b="1" dirty="0">
                <a:solidFill>
                  <a:schemeClr val="bg1"/>
                </a:solidFill>
                <a:latin typeface="Athelas" panose="02000503000000020003" pitchFamily="2" charset="0"/>
              </a:rPr>
              <a:t>ERD BAZY DANYCH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13050-48D7-0840-B10E-239DF480B59B}"/>
              </a:ext>
            </a:extLst>
          </p:cNvPr>
          <p:cNvSpPr txBox="1"/>
          <p:nvPr/>
        </p:nvSpPr>
        <p:spPr>
          <a:xfrm>
            <a:off x="161364" y="2238674"/>
            <a:ext cx="59346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	Do realizacji serwisu potrzebnym było utworzenie tabel które zawierały by dane o uczniach, nauczycielach, ocenach i frekwencji uzyskanych przez uczniów, itp.</a:t>
            </a:r>
          </a:p>
          <a:p>
            <a:pPr algn="just"/>
            <a:r>
              <a:rPr lang="pl-PL" sz="2000" dirty="0">
                <a:solidFill>
                  <a:schemeClr val="bg1"/>
                </a:solidFill>
                <a:latin typeface="Athelas" panose="02000503000000020003" pitchFamily="2" charset="0"/>
              </a:rPr>
              <a:t> 	Wszystkie potrzebne tabele zostały dodane do bazy danych wraz ze swoimi kolumnami i właściwościami. Za pomocą programu MySQL Workbench został utworzony diagram ERD, na którym można zobaczyć wszystkie tabele, które zostały dodane oraz relacji między nimi.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E19D23-C302-0D4A-93E9-AB81EABAD8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685365"/>
            <a:ext cx="5638800" cy="51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912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</TotalTime>
  <Words>638</Words>
  <Application>Microsoft Macintosh PowerPoint</Application>
  <PresentationFormat>Широкоэкранный</PresentationFormat>
  <Paragraphs>88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6" baseType="lpstr">
      <vt:lpstr>Apple Symbols</vt:lpstr>
      <vt:lpstr>Arial</vt:lpstr>
      <vt:lpstr>Arial Rounded MT Bold</vt:lpstr>
      <vt:lpstr>Athelas</vt:lpstr>
      <vt:lpstr>Calibri</vt:lpstr>
      <vt:lpstr>Calibri Light</vt:lpstr>
      <vt:lpstr>Wingdings</vt:lpstr>
      <vt:lpstr>Тема Office</vt:lpstr>
      <vt:lpstr>SERWIS INTERNETOWY DO ZARZĄDZANIA SZKOŁĄ</vt:lpstr>
      <vt:lpstr>CEL PRACY</vt:lpstr>
      <vt:lpstr>IMPLEMENTACJA SERWISU</vt:lpstr>
      <vt:lpstr>NARZĘDZIA INFORMATYCZNE DO REALIZACJI SERWISU</vt:lpstr>
      <vt:lpstr>ETAPY TWORZENIA SERWISU</vt:lpstr>
      <vt:lpstr>UTWORZENIE PROJEKTU</vt:lpstr>
      <vt:lpstr>USTAWIENIA URUCHOMIENIA PROJEKTU </vt:lpstr>
      <vt:lpstr>TWORZENIE RELACYJNEJ BAZY DANYCH</vt:lpstr>
      <vt:lpstr>TWORZENIE DIAGRAMU  ERD BAZY DANYCH</vt:lpstr>
      <vt:lpstr>ORGANIZACJA I PODZIAŁ FUNKCJONALNOŚCI UŻYTKOWNIKÓW</vt:lpstr>
      <vt:lpstr>FUNKCJONALNOŚĆ UCZNIÓW</vt:lpstr>
      <vt:lpstr>FUNKCJONALNOŚĆ NAUCZYCIELI</vt:lpstr>
      <vt:lpstr>FUNKCJONALNOŚĆ ADMINISTRATORA</vt:lpstr>
      <vt:lpstr>TWORZENIE BACKENDU SERWISU</vt:lpstr>
      <vt:lpstr>TWORZENIE FRONTENDU SERWISU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DZIĘKUJĘ ZA UWAGĘ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SERWIS INTERNETOWY DO ZARZĄDZANIA SZKOŁĄ</dc:title>
  <dc:creator>Пользователь Microsoft Office</dc:creator>
  <cp:lastModifiedBy>Пользователь Microsoft Office</cp:lastModifiedBy>
  <cp:revision>37</cp:revision>
  <dcterms:created xsi:type="dcterms:W3CDTF">2020-01-29T14:54:32Z</dcterms:created>
  <dcterms:modified xsi:type="dcterms:W3CDTF">2020-01-29T22:39:10Z</dcterms:modified>
</cp:coreProperties>
</file>